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7" r:id="rId5"/>
    <p:sldId id="268" r:id="rId6"/>
    <p:sldId id="269" r:id="rId7"/>
    <p:sldId id="258" r:id="rId8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813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746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98958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2382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41361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8381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36193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19262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3378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1664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38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1153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912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1415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2933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5158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471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202842-FBE6-46C5-809A-3B9E24FCACBF}" type="datetimeFigureOut">
              <a:rPr lang="es-US" smtClean="0"/>
              <a:t>6/24/2024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2620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1049152" y="2041581"/>
            <a:ext cx="108380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Tipos de relaciones entre modelos</a:t>
            </a:r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Caso </a:t>
            </a:r>
            <a:r>
              <a:rPr lang="es-ES" sz="3600" b="1" dirty="0"/>
              <a:t>de Estudio (Estudiantes</a:t>
            </a:r>
            <a:r>
              <a:rPr lang="es-ES" sz="3600" b="1" dirty="0" smtClean="0"/>
              <a:t>).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Campos computados.</a:t>
            </a:r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endParaRPr lang="es-ES" sz="3600" b="1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43852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US" sz="3600" b="1" dirty="0" smtClean="0"/>
              <a:t>Capítulo </a:t>
            </a:r>
            <a:r>
              <a:rPr lang="es-US" sz="3600" b="1" dirty="0" smtClean="0"/>
              <a:t>4 – </a:t>
            </a:r>
            <a:r>
              <a:rPr lang="es-ES" sz="3600" b="1" dirty="0" smtClean="0"/>
              <a:t>Las Modelos Relaciones </a:t>
            </a:r>
            <a:br>
              <a:rPr lang="es-ES" sz="3600" b="1" dirty="0" smtClean="0"/>
            </a:br>
            <a:r>
              <a:rPr lang="es-ES" sz="3600" b="1" dirty="0" smtClean="0"/>
              <a:t>entre clases.</a:t>
            </a:r>
            <a:endParaRPr lang="es-ES" sz="3600" b="1" dirty="0" smtClean="0"/>
          </a:p>
          <a:p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646113" y="5180902"/>
            <a:ext cx="103748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https://www.odoo.com/documentation/17.0/es/developer/tutorials/server_framework_101/07_relations.html</a:t>
            </a:r>
          </a:p>
        </p:txBody>
      </p:sp>
      <p:sp>
        <p:nvSpPr>
          <p:cNvPr id="8" name="Rectángulo 7"/>
          <p:cNvSpPr/>
          <p:nvPr/>
        </p:nvSpPr>
        <p:spPr>
          <a:xfrm>
            <a:off x="646113" y="5916069"/>
            <a:ext cx="102829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https://www.odoo.com/documentation/17.0/es/developer/reference/backend/orm.html#reference-fields-compute</a:t>
            </a:r>
          </a:p>
        </p:txBody>
      </p:sp>
    </p:spTree>
    <p:extLst>
      <p:ext uri="{BB962C8B-B14F-4D97-AF65-F5344CB8AC3E}">
        <p14:creationId xmlns:p14="http://schemas.microsoft.com/office/powerpoint/2010/main" val="34709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Campo: Many2one:</a:t>
            </a:r>
          </a:p>
          <a:p>
            <a:endParaRPr lang="en-US" sz="3600" b="1" dirty="0"/>
          </a:p>
          <a:p>
            <a:r>
              <a:rPr lang="es-ES" sz="2800" dirty="0" smtClean="0"/>
              <a:t>Un </a:t>
            </a:r>
            <a:r>
              <a:rPr lang="es-ES" sz="2800" dirty="0"/>
              <a:t>many2one es un vínculo simple a otro </a:t>
            </a:r>
            <a:r>
              <a:rPr lang="es-ES" sz="2800" dirty="0" smtClean="0"/>
              <a:t>objeto</a:t>
            </a:r>
            <a:r>
              <a:rPr lang="es-ES" sz="2800" dirty="0"/>
              <a:t> </a:t>
            </a:r>
            <a:r>
              <a:rPr lang="es-ES" sz="2800" dirty="0" smtClean="0"/>
              <a:t>y a la cual queremos acceder a sus propiedades.</a:t>
            </a:r>
            <a:r>
              <a:rPr lang="es-ES" sz="2800" dirty="0"/>
              <a:t/>
            </a:r>
            <a:br>
              <a:rPr lang="es-ES" sz="2800" dirty="0"/>
            </a:br>
            <a:r>
              <a:rPr lang="es-ES" sz="2800" b="1" dirty="0" err="1" smtClean="0"/>
              <a:t>room_id</a:t>
            </a:r>
            <a:r>
              <a:rPr lang="es-ES" sz="2800" dirty="0" smtClean="0"/>
              <a:t> </a:t>
            </a:r>
            <a:r>
              <a:rPr lang="es-ES" sz="2800" dirty="0"/>
              <a:t>= fields.Many2one</a:t>
            </a:r>
            <a:r>
              <a:rPr lang="es-ES" sz="2800" dirty="0" smtClean="0"/>
              <a:t>(“</a:t>
            </a:r>
            <a:r>
              <a:rPr lang="es-ES" sz="2800" dirty="0" err="1" smtClean="0"/>
              <a:t>school.class.room</a:t>
            </a:r>
            <a:r>
              <a:rPr lang="es-ES" sz="2800" dirty="0" smtClean="0"/>
              <a:t>", </a:t>
            </a:r>
            <a:r>
              <a:rPr lang="es-ES" sz="2800" dirty="0" err="1"/>
              <a:t>string</a:t>
            </a:r>
            <a:r>
              <a:rPr lang="es-ES" sz="2800" dirty="0" smtClean="0"/>
              <a:t>=“</a:t>
            </a:r>
            <a:r>
              <a:rPr lang="es-ES" sz="2800" dirty="0" err="1" smtClean="0"/>
              <a:t>Class</a:t>
            </a:r>
            <a:r>
              <a:rPr lang="es-ES" sz="2800" dirty="0" smtClean="0"/>
              <a:t>")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049153" y="4369914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7" name="Rectángulo 6"/>
          <p:cNvSpPr/>
          <p:nvPr/>
        </p:nvSpPr>
        <p:spPr>
          <a:xfrm>
            <a:off x="4013734" y="4402226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8" name="Rectángulo 7"/>
          <p:cNvSpPr/>
          <p:nvPr/>
        </p:nvSpPr>
        <p:spPr>
          <a:xfrm>
            <a:off x="7180446" y="4369914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3</a:t>
            </a:r>
            <a:endParaRPr lang="es-US" dirty="0"/>
          </a:p>
        </p:txBody>
      </p:sp>
      <p:sp>
        <p:nvSpPr>
          <p:cNvPr id="9" name="Rectángulo 8"/>
          <p:cNvSpPr/>
          <p:nvPr/>
        </p:nvSpPr>
        <p:spPr>
          <a:xfrm>
            <a:off x="4008920" y="5712906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Aula 1</a:t>
            </a:r>
            <a:endParaRPr lang="es-US" dirty="0"/>
          </a:p>
        </p:txBody>
      </p:sp>
      <p:cxnSp>
        <p:nvCxnSpPr>
          <p:cNvPr id="11" name="Conector recto de flecha 10"/>
          <p:cNvCxnSpPr>
            <a:stCxn id="5" idx="2"/>
            <a:endCxn id="9" idx="1"/>
          </p:cNvCxnSpPr>
          <p:nvPr/>
        </p:nvCxnSpPr>
        <p:spPr>
          <a:xfrm>
            <a:off x="2218623" y="5207312"/>
            <a:ext cx="1790297" cy="92429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stCxn id="7" idx="2"/>
            <a:endCxn id="9" idx="0"/>
          </p:cNvCxnSpPr>
          <p:nvPr/>
        </p:nvCxnSpPr>
        <p:spPr>
          <a:xfrm flipH="1">
            <a:off x="5178390" y="5239624"/>
            <a:ext cx="4814" cy="473282"/>
          </a:xfrm>
          <a:prstGeom prst="straightConnector1">
            <a:avLst/>
          </a:prstGeom>
          <a:ln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8" idx="2"/>
            <a:endCxn id="9" idx="3"/>
          </p:cNvCxnSpPr>
          <p:nvPr/>
        </p:nvCxnSpPr>
        <p:spPr>
          <a:xfrm flipH="1">
            <a:off x="6347859" y="5207312"/>
            <a:ext cx="2002057" cy="92429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6208295" y="1402142"/>
            <a:ext cx="547778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spcBef>
                <a:spcPct val="0"/>
              </a:spcBef>
            </a:pPr>
            <a:r>
              <a:rPr lang="es-ES" sz="1600" dirty="0" smtClean="0">
                <a:solidFill>
                  <a:srgbClr val="FF0000"/>
                </a:solidFill>
              </a:rPr>
              <a:t>Agrega ese campo como un entero donde se guarda el id.</a:t>
            </a:r>
            <a:endParaRPr kumimoji="0" lang="es-US" sz="1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4895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 One2Many:</a:t>
            </a:r>
          </a:p>
          <a:p>
            <a:endParaRPr lang="en-US" sz="3600" b="1" dirty="0"/>
          </a:p>
          <a:p>
            <a:r>
              <a:rPr lang="es-ES" sz="2800" dirty="0" smtClean="0"/>
              <a:t>Un campo one2many establece la relación inversa para acceder a los conjuntos relacionados.</a:t>
            </a:r>
            <a:r>
              <a:rPr lang="es-ES" sz="2800" dirty="0"/>
              <a:t/>
            </a:r>
            <a:br>
              <a:rPr lang="es-ES" sz="2800" dirty="0"/>
            </a:br>
            <a:r>
              <a:rPr lang="es-ES" sz="2800" b="1" dirty="0" err="1"/>
              <a:t>s</a:t>
            </a:r>
            <a:r>
              <a:rPr lang="es-ES" sz="2800" b="1" dirty="0" err="1" smtClean="0"/>
              <a:t>tudent_ids</a:t>
            </a:r>
            <a:r>
              <a:rPr lang="es-ES" sz="2800" dirty="0" smtClean="0"/>
              <a:t>= fields.One2many(“</a:t>
            </a:r>
            <a:r>
              <a:rPr lang="es-ES" sz="2800" dirty="0" err="1" smtClean="0"/>
              <a:t>student</a:t>
            </a:r>
            <a:r>
              <a:rPr lang="es-ES" sz="2800" dirty="0" smtClean="0"/>
              <a:t>", “</a:t>
            </a:r>
            <a:r>
              <a:rPr lang="es-ES" sz="2800" dirty="0" err="1" smtClean="0"/>
              <a:t>room_id</a:t>
            </a:r>
            <a:r>
              <a:rPr lang="es-ES" sz="2800" dirty="0" smtClean="0"/>
              <a:t>”)</a:t>
            </a:r>
          </a:p>
        </p:txBody>
      </p:sp>
      <p:sp>
        <p:nvSpPr>
          <p:cNvPr id="5" name="Rectángulo 4"/>
          <p:cNvSpPr/>
          <p:nvPr/>
        </p:nvSpPr>
        <p:spPr>
          <a:xfrm>
            <a:off x="981776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7" name="Rectángulo 6"/>
          <p:cNvSpPr/>
          <p:nvPr/>
        </p:nvSpPr>
        <p:spPr>
          <a:xfrm>
            <a:off x="3941543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8" name="Rectángulo 7"/>
          <p:cNvSpPr/>
          <p:nvPr/>
        </p:nvSpPr>
        <p:spPr>
          <a:xfrm>
            <a:off x="7257448" y="5294207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Estudiante</a:t>
            </a:r>
            <a:r>
              <a:rPr lang="en-US" dirty="0" smtClean="0"/>
              <a:t> 3</a:t>
            </a:r>
            <a:endParaRPr lang="es-US" dirty="0"/>
          </a:p>
        </p:txBody>
      </p:sp>
      <p:sp>
        <p:nvSpPr>
          <p:cNvPr id="9" name="Rectángulo 8"/>
          <p:cNvSpPr/>
          <p:nvPr/>
        </p:nvSpPr>
        <p:spPr>
          <a:xfrm>
            <a:off x="3941543" y="3752153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Aula 1</a:t>
            </a:r>
            <a:endParaRPr lang="es-US" dirty="0"/>
          </a:p>
        </p:txBody>
      </p:sp>
      <p:cxnSp>
        <p:nvCxnSpPr>
          <p:cNvPr id="11" name="Conector recto de flecha 10"/>
          <p:cNvCxnSpPr>
            <a:stCxn id="5" idx="0"/>
            <a:endCxn id="9" idx="1"/>
          </p:cNvCxnSpPr>
          <p:nvPr/>
        </p:nvCxnSpPr>
        <p:spPr>
          <a:xfrm flipV="1">
            <a:off x="2151246" y="4170852"/>
            <a:ext cx="1790297" cy="1123355"/>
          </a:xfrm>
          <a:prstGeom prst="straightConnector1">
            <a:avLst/>
          </a:prstGeom>
          <a:ln>
            <a:solidFill>
              <a:schemeClr val="bg1">
                <a:lumMod val="85000"/>
                <a:lumOff val="1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endCxn id="9" idx="2"/>
          </p:cNvCxnSpPr>
          <p:nvPr/>
        </p:nvCxnSpPr>
        <p:spPr>
          <a:xfrm flipV="1">
            <a:off x="5074918" y="4589551"/>
            <a:ext cx="36095" cy="773952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8" idx="0"/>
            <a:endCxn id="9" idx="3"/>
          </p:cNvCxnSpPr>
          <p:nvPr/>
        </p:nvCxnSpPr>
        <p:spPr>
          <a:xfrm flipH="1" flipV="1">
            <a:off x="6280482" y="4170852"/>
            <a:ext cx="2146436" cy="1123355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6208295" y="1279032"/>
            <a:ext cx="50866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>
              <a:spcBef>
                <a:spcPct val="0"/>
              </a:spcBef>
            </a:pPr>
            <a:r>
              <a:rPr lang="es-ES" sz="1600" dirty="0">
                <a:solidFill>
                  <a:srgbClr val="FF0000"/>
                </a:solidFill>
              </a:rPr>
              <a:t>Debido a que One2many es una relación virtual, </a:t>
            </a:r>
            <a:r>
              <a:rPr lang="es-ES" sz="1600" dirty="0" smtClean="0">
                <a:solidFill>
                  <a:srgbClr val="FF0000"/>
                </a:solidFill>
              </a:rPr>
              <a:t>debe</a:t>
            </a:r>
          </a:p>
          <a:p>
            <a:pPr lvl="0">
              <a:spcBef>
                <a:spcPct val="0"/>
              </a:spcBef>
            </a:pPr>
            <a:r>
              <a:rPr lang="es-ES" sz="1600" dirty="0" smtClean="0">
                <a:solidFill>
                  <a:srgbClr val="FF0000"/>
                </a:solidFill>
              </a:rPr>
              <a:t>haber </a:t>
            </a:r>
            <a:r>
              <a:rPr lang="es-ES" sz="1600" dirty="0">
                <a:solidFill>
                  <a:srgbClr val="FF0000"/>
                </a:solidFill>
              </a:rPr>
              <a:t>un campo Many2one definido en el </a:t>
            </a:r>
            <a:r>
              <a:rPr lang="es-ES" sz="1600" dirty="0" err="1">
                <a:solidFill>
                  <a:srgbClr val="FF0000"/>
                </a:solidFill>
              </a:rPr>
              <a:t>comodel</a:t>
            </a:r>
            <a:r>
              <a:rPr lang="es-ES" sz="1600" dirty="0">
                <a:solidFill>
                  <a:srgbClr val="FF0000"/>
                </a:solidFill>
              </a:rPr>
              <a:t>.</a:t>
            </a:r>
            <a:endParaRPr kumimoji="0" lang="es-US" sz="1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394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63076" y="1124096"/>
            <a:ext cx="1179576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Campo Many2Many:</a:t>
            </a:r>
          </a:p>
          <a:p>
            <a:endParaRPr lang="en-US" sz="3600" b="1" dirty="0"/>
          </a:p>
          <a:p>
            <a:r>
              <a:rPr lang="es-ES" sz="2800" dirty="0"/>
              <a:t>Un many2many es una relación múltiple bidireccional: cualquier registro de un lado puede relacionarse con cualquier número de registros del otro lado.</a:t>
            </a:r>
            <a:endParaRPr lang="es-ES" sz="2800" dirty="0" smtClean="0"/>
          </a:p>
        </p:txBody>
      </p:sp>
      <p:sp>
        <p:nvSpPr>
          <p:cNvPr id="9" name="Rectángulo 8"/>
          <p:cNvSpPr/>
          <p:nvPr/>
        </p:nvSpPr>
        <p:spPr>
          <a:xfrm>
            <a:off x="2006865" y="3983160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Asignatura</a:t>
            </a:r>
            <a:r>
              <a:rPr lang="en-US" dirty="0" smtClean="0"/>
              <a:t> 1</a:t>
            </a:r>
            <a:endParaRPr lang="es-US" dirty="0"/>
          </a:p>
        </p:txBody>
      </p:sp>
      <p:sp>
        <p:nvSpPr>
          <p:cNvPr id="16" name="Rectángulo 15"/>
          <p:cNvSpPr/>
          <p:nvPr/>
        </p:nvSpPr>
        <p:spPr>
          <a:xfrm>
            <a:off x="6221126" y="3983160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Asignatura</a:t>
            </a:r>
            <a:r>
              <a:rPr lang="en-US" dirty="0" smtClean="0"/>
              <a:t> 2</a:t>
            </a:r>
            <a:endParaRPr lang="es-US" dirty="0"/>
          </a:p>
        </p:txBody>
      </p:sp>
      <p:sp>
        <p:nvSpPr>
          <p:cNvPr id="17" name="Rectángulo 16"/>
          <p:cNvSpPr/>
          <p:nvPr/>
        </p:nvSpPr>
        <p:spPr>
          <a:xfrm>
            <a:off x="563076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18" name="Rectángulo 17"/>
          <p:cNvSpPr/>
          <p:nvPr/>
        </p:nvSpPr>
        <p:spPr>
          <a:xfrm>
            <a:off x="3176334" y="5425971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19" name="Rectángulo 18"/>
          <p:cNvSpPr/>
          <p:nvPr/>
        </p:nvSpPr>
        <p:spPr>
          <a:xfrm>
            <a:off x="5746090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sp>
        <p:nvSpPr>
          <p:cNvPr id="20" name="Rectángulo 19"/>
          <p:cNvSpPr/>
          <p:nvPr/>
        </p:nvSpPr>
        <p:spPr>
          <a:xfrm>
            <a:off x="8315845" y="5425345"/>
            <a:ext cx="2338939" cy="8373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Evaluacion</a:t>
            </a:r>
            <a:r>
              <a:rPr lang="en-US" dirty="0" smtClean="0"/>
              <a:t> A</a:t>
            </a:r>
            <a:endParaRPr lang="es-US" dirty="0"/>
          </a:p>
        </p:txBody>
      </p:sp>
      <p:cxnSp>
        <p:nvCxnSpPr>
          <p:cNvPr id="14" name="Conector recto de flecha 13"/>
          <p:cNvCxnSpPr>
            <a:stCxn id="9" idx="2"/>
            <a:endCxn id="17" idx="0"/>
          </p:cNvCxnSpPr>
          <p:nvPr/>
        </p:nvCxnSpPr>
        <p:spPr>
          <a:xfrm flipH="1">
            <a:off x="1732546" y="4820558"/>
            <a:ext cx="1443789" cy="60478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>
            <a:stCxn id="16" idx="2"/>
          </p:cNvCxnSpPr>
          <p:nvPr/>
        </p:nvCxnSpPr>
        <p:spPr>
          <a:xfrm flipH="1">
            <a:off x="6756649" y="4820558"/>
            <a:ext cx="633947" cy="63035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16" idx="2"/>
          </p:cNvCxnSpPr>
          <p:nvPr/>
        </p:nvCxnSpPr>
        <p:spPr>
          <a:xfrm flipH="1">
            <a:off x="4793379" y="4820558"/>
            <a:ext cx="2597217" cy="604786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>
            <a:stCxn id="16" idx="2"/>
            <a:endCxn id="20" idx="0"/>
          </p:cNvCxnSpPr>
          <p:nvPr/>
        </p:nvCxnSpPr>
        <p:spPr>
          <a:xfrm>
            <a:off x="7390596" y="4820558"/>
            <a:ext cx="2094719" cy="604787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9" idx="2"/>
            <a:endCxn id="18" idx="0"/>
          </p:cNvCxnSpPr>
          <p:nvPr/>
        </p:nvCxnSpPr>
        <p:spPr>
          <a:xfrm>
            <a:off x="3176335" y="4820558"/>
            <a:ext cx="1169469" cy="60541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"/>
          <p:cNvSpPr>
            <a:spLocks noChangeArrowheads="1"/>
          </p:cNvSpPr>
          <p:nvPr/>
        </p:nvSpPr>
        <p:spPr bwMode="auto">
          <a:xfrm>
            <a:off x="6208295" y="1402142"/>
            <a:ext cx="579357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1600" dirty="0" smtClean="0">
                <a:solidFill>
                  <a:srgbClr val="FF0000"/>
                </a:solidFill>
              </a:rPr>
              <a:t>Genera </a:t>
            </a:r>
            <a:r>
              <a:rPr lang="en-US" sz="1600" dirty="0" err="1" smtClean="0">
                <a:solidFill>
                  <a:srgbClr val="FF0000"/>
                </a:solidFill>
              </a:rPr>
              <a:t>una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tabla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intermedia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que</a:t>
            </a:r>
            <a:r>
              <a:rPr lang="en-US" sz="1600" dirty="0" smtClean="0">
                <a:solidFill>
                  <a:srgbClr val="FF0000"/>
                </a:solidFill>
              </a:rPr>
              <a:t> </a:t>
            </a:r>
            <a:r>
              <a:rPr lang="en-US" sz="1600" dirty="0" err="1" smtClean="0">
                <a:solidFill>
                  <a:srgbClr val="FF0000"/>
                </a:solidFill>
              </a:rPr>
              <a:t>guarda</a:t>
            </a:r>
            <a:r>
              <a:rPr lang="en-US" sz="1600" dirty="0" smtClean="0">
                <a:solidFill>
                  <a:srgbClr val="FF0000"/>
                </a:solidFill>
              </a:rPr>
              <a:t> la </a:t>
            </a:r>
            <a:r>
              <a:rPr lang="en-US" sz="1600" dirty="0" err="1" smtClean="0">
                <a:solidFill>
                  <a:srgbClr val="FF0000"/>
                </a:solidFill>
              </a:rPr>
              <a:t>relacion</a:t>
            </a:r>
            <a:r>
              <a:rPr lang="en-US" sz="1600" dirty="0" smtClean="0">
                <a:solidFill>
                  <a:srgbClr val="FF0000"/>
                </a:solidFill>
              </a:rPr>
              <a:t> de los ids</a:t>
            </a:r>
            <a:endParaRPr lang="es-ES" sz="16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10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798895" y="2085324"/>
            <a:ext cx="1079954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s-ES" sz="2800" dirty="0" smtClean="0"/>
              <a:t>Los </a:t>
            </a:r>
            <a:r>
              <a:rPr lang="es-ES" sz="2800" dirty="0"/>
              <a:t>campos se pueden calcular (en lugar de leerlos directamente desde la base de datos) utilizando el parámetro de cálculo. </a:t>
            </a:r>
            <a:endParaRPr lang="es-ES" sz="2800" dirty="0" smtClean="0"/>
          </a:p>
          <a:p>
            <a:r>
              <a:rPr lang="es-ES" sz="2800" dirty="0" smtClean="0"/>
              <a:t>Debe </a:t>
            </a:r>
            <a:r>
              <a:rPr lang="es-ES" sz="2800" dirty="0"/>
              <a:t>asignar el valor calculado al campo. </a:t>
            </a:r>
            <a:endParaRPr lang="es-ES" sz="2800" dirty="0" smtClean="0"/>
          </a:p>
          <a:p>
            <a:r>
              <a:rPr lang="es-ES" sz="2800" dirty="0" smtClean="0"/>
              <a:t>Si </a:t>
            </a:r>
            <a:r>
              <a:rPr lang="es-ES" sz="2800" dirty="0"/>
              <a:t>utiliza los valores de otros campos, debe especificar esos campos utilizando </a:t>
            </a:r>
            <a:r>
              <a:rPr lang="es-ES" sz="2800" dirty="0" smtClean="0"/>
              <a:t>el decorador @</a:t>
            </a:r>
            <a:r>
              <a:rPr lang="es-ES" sz="2800" dirty="0" err="1" smtClean="0"/>
              <a:t>api.depends</a:t>
            </a:r>
            <a:r>
              <a:rPr lang="es-ES" sz="2800" dirty="0" smtClean="0"/>
              <a:t>().</a:t>
            </a:r>
            <a:endParaRPr lang="es-ES" sz="2800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7493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b="1" dirty="0"/>
              <a:t>Campos computados</a:t>
            </a:r>
            <a:r>
              <a:rPr lang="es-ES" sz="3600" b="1" dirty="0" smtClean="0"/>
              <a:t>.</a:t>
            </a:r>
            <a:endParaRPr lang="es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403285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US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6030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526</TotalTime>
  <Words>248</Words>
  <Application>Microsoft Office PowerPoint</Application>
  <PresentationFormat>Panorámica</PresentationFormat>
  <Paragraphs>45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Bahnschrift</vt:lpstr>
      <vt:lpstr>Century Gothic</vt:lpstr>
      <vt:lpstr>Wingdings 3</vt:lpstr>
      <vt:lpstr>Sector</vt:lpstr>
      <vt:lpstr>Presentación de PowerPoint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YadierQ</dc:creator>
  <cp:lastModifiedBy>YadierQ</cp:lastModifiedBy>
  <cp:revision>33</cp:revision>
  <dcterms:created xsi:type="dcterms:W3CDTF">2024-06-05T08:11:26Z</dcterms:created>
  <dcterms:modified xsi:type="dcterms:W3CDTF">2024-06-24T11:21:39Z</dcterms:modified>
</cp:coreProperties>
</file>

<file path=docProps/thumbnail.jpeg>
</file>